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9" r:id="rId5"/>
    <p:sldId id="272" r:id="rId6"/>
    <p:sldId id="260" r:id="rId7"/>
    <p:sldId id="266" r:id="rId8"/>
    <p:sldId id="267" r:id="rId9"/>
    <p:sldId id="264" r:id="rId10"/>
    <p:sldId id="263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BC8B-9773-4ED3-9564-101EEE64BD8B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82B7-F778-49A4-A269-6922B779C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282B7-F778-49A4-A269-6922B779C1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54B4-1EB4-4F52-820D-62701B809906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E17A3-57B6-4916-8271-7B37E49B2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/>
              <a:t>GASNO ZAVARIVANJE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943600" cy="6629400"/>
          </a:xfrm>
        </p:spPr>
        <p:txBody>
          <a:bodyPr>
            <a:normAutofit/>
          </a:bodyPr>
          <a:lstStyle/>
          <a:p>
            <a:r>
              <a:rPr lang="en-US" dirty="0" err="1"/>
              <a:t>Tehnike</a:t>
            </a:r>
            <a:r>
              <a:rPr lang="en-US" dirty="0"/>
              <a:t> </a:t>
            </a:r>
            <a:r>
              <a:rPr lang="en-US" dirty="0" err="1"/>
              <a:t>gasnog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</a:t>
            </a:r>
          </a:p>
          <a:p>
            <a:pPr marL="514350" indent="-514350">
              <a:buAutoNum type="alphaLcParenR"/>
            </a:pPr>
            <a:r>
              <a:rPr lang="en-US" sz="2000" b="1" dirty="0" err="1"/>
              <a:t>Unapred</a:t>
            </a:r>
            <a:r>
              <a:rPr lang="en-US" sz="2000" b="1" dirty="0"/>
              <a:t> </a:t>
            </a:r>
          </a:p>
          <a:p>
            <a:pPr marL="514350" indent="-514350">
              <a:buNone/>
            </a:pPr>
            <a:r>
              <a:rPr lang="en-US" sz="2000" dirty="0"/>
              <a:t>-    	</a:t>
            </a:r>
            <a:r>
              <a:rPr lang="en-US" sz="2000" dirty="0" err="1"/>
              <a:t>žica</a:t>
            </a:r>
            <a:r>
              <a:rPr lang="en-US" sz="2000" dirty="0"/>
              <a:t> </a:t>
            </a:r>
            <a:r>
              <a:rPr lang="en-US" sz="2000" dirty="0" err="1"/>
              <a:t>ispred</a:t>
            </a:r>
            <a:r>
              <a:rPr lang="en-US" sz="2000" dirty="0"/>
              <a:t> </a:t>
            </a:r>
            <a:r>
              <a:rPr lang="en-US" sz="2000" dirty="0" err="1"/>
              <a:t>plamena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plamen</a:t>
            </a:r>
            <a:r>
              <a:rPr lang="en-US" sz="2000" dirty="0"/>
              <a:t> “</a:t>
            </a:r>
            <a:r>
              <a:rPr lang="en-US" sz="2000" dirty="0" err="1"/>
              <a:t>udara</a:t>
            </a:r>
            <a:r>
              <a:rPr lang="en-US" sz="2000" dirty="0"/>
              <a:t>” u </a:t>
            </a:r>
            <a:r>
              <a:rPr lang="en-US" sz="2000" dirty="0" err="1"/>
              <a:t>mat.u</a:t>
            </a:r>
            <a:r>
              <a:rPr lang="en-US" sz="2000" dirty="0"/>
              <a:t> </a:t>
            </a:r>
            <a:r>
              <a:rPr lang="en-US" sz="2000" dirty="0" err="1"/>
              <a:t>čvrstom</a:t>
            </a:r>
            <a:r>
              <a:rPr lang="en-US" sz="2000" dirty="0"/>
              <a:t> </a:t>
            </a:r>
            <a:r>
              <a:rPr lang="en-US" sz="2000" dirty="0" err="1"/>
              <a:t>stanju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sporije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jednostavnije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rad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/>
              <a:t>do </a:t>
            </a:r>
            <a:r>
              <a:rPr lang="en-US" sz="2000" dirty="0" err="1"/>
              <a:t>debljine</a:t>
            </a:r>
            <a:r>
              <a:rPr lang="en-US" sz="2000" dirty="0"/>
              <a:t> osn.mat. 5 mm, </a:t>
            </a:r>
            <a:r>
              <a:rPr lang="en-US" sz="2000" dirty="0" err="1"/>
              <a:t>preko</a:t>
            </a:r>
            <a:r>
              <a:rPr lang="en-US" sz="2000" dirty="0"/>
              <a:t> toga </a:t>
            </a:r>
            <a:r>
              <a:rPr lang="en-US" sz="2000" dirty="0" err="1"/>
              <a:t>neujednačen</a:t>
            </a:r>
            <a:r>
              <a:rPr lang="en-US" sz="2000" dirty="0"/>
              <a:t> </a:t>
            </a:r>
            <a:r>
              <a:rPr lang="en-US" sz="2000" dirty="0" err="1"/>
              <a:t>koren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najčešće</a:t>
            </a:r>
            <a:r>
              <a:rPr lang="en-US" sz="2000" dirty="0"/>
              <a:t> se </a:t>
            </a:r>
            <a:r>
              <a:rPr lang="en-US" sz="2000" dirty="0" err="1"/>
              <a:t>koristi</a:t>
            </a:r>
            <a:endParaRPr lang="en-US" sz="2000" dirty="0"/>
          </a:p>
          <a:p>
            <a:pPr marL="514350" indent="-514350">
              <a:buAutoNum type="alphaLcParenR"/>
            </a:pPr>
            <a:endParaRPr lang="en-US" sz="2000" dirty="0"/>
          </a:p>
          <a:p>
            <a:pPr marL="514350" indent="-514350">
              <a:buAutoNum type="alphaLcParenR"/>
            </a:pPr>
            <a:r>
              <a:rPr lang="en-US" sz="2000" b="1" dirty="0" err="1"/>
              <a:t>Unazad</a:t>
            </a:r>
            <a:r>
              <a:rPr lang="en-US" sz="2000" b="1" dirty="0"/>
              <a:t> </a:t>
            </a:r>
          </a:p>
          <a:p>
            <a:pPr marL="514350" indent="-514350">
              <a:buFontTx/>
              <a:buChar char="-"/>
            </a:pPr>
            <a:r>
              <a:rPr lang="en-US" sz="2000" dirty="0" err="1"/>
              <a:t>žica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plamena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plamen</a:t>
            </a:r>
            <a:r>
              <a:rPr lang="en-US" sz="2000" dirty="0"/>
              <a:t> “</a:t>
            </a:r>
            <a:r>
              <a:rPr lang="en-US" sz="2000" dirty="0" err="1"/>
              <a:t>udara</a:t>
            </a:r>
            <a:r>
              <a:rPr lang="en-US" sz="2000" dirty="0"/>
              <a:t>” u </a:t>
            </a:r>
            <a:r>
              <a:rPr lang="en-US" sz="2000" dirty="0" err="1"/>
              <a:t>materijal</a:t>
            </a:r>
            <a:r>
              <a:rPr lang="en-US" sz="2000" dirty="0"/>
              <a:t> u </a:t>
            </a:r>
            <a:r>
              <a:rPr lang="en-US" sz="2000" dirty="0" err="1"/>
              <a:t>tečnom</a:t>
            </a:r>
            <a:r>
              <a:rPr lang="en-US" sz="2000" dirty="0"/>
              <a:t> </a:t>
            </a:r>
            <a:r>
              <a:rPr lang="en-US" sz="2000" dirty="0" err="1"/>
              <a:t>stanju</a:t>
            </a:r>
            <a:endParaRPr lang="en-US" sz="2000" dirty="0"/>
          </a:p>
          <a:p>
            <a:pPr marL="514350" indent="-514350">
              <a:buFontTx/>
              <a:buChar char="-"/>
            </a:pPr>
            <a:r>
              <a:rPr lang="en-US" sz="2000" dirty="0" err="1"/>
              <a:t>debljina</a:t>
            </a:r>
            <a:r>
              <a:rPr lang="en-US" sz="2000" dirty="0"/>
              <a:t> </a:t>
            </a:r>
            <a:r>
              <a:rPr lang="en-US" sz="2000" dirty="0" err="1"/>
              <a:t>osn</a:t>
            </a:r>
            <a:r>
              <a:rPr lang="en-US" sz="2000" dirty="0"/>
              <a:t>. mat. </a:t>
            </a:r>
            <a:r>
              <a:rPr lang="en-US" sz="2000" dirty="0" err="1"/>
              <a:t>preko</a:t>
            </a:r>
            <a:r>
              <a:rPr lang="en-US" sz="2000" dirty="0"/>
              <a:t> 5 mm, 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je </a:t>
            </a:r>
            <a:r>
              <a:rPr lang="en-US" sz="2000" dirty="0" err="1"/>
              <a:t>za</a:t>
            </a:r>
            <a:r>
              <a:rPr lang="en-US" sz="2000" dirty="0"/>
              <a:t> to </a:t>
            </a:r>
            <a:r>
              <a:rPr lang="en-US" sz="2000" dirty="0" err="1"/>
              <a:t>gasno</a:t>
            </a:r>
            <a:r>
              <a:rPr lang="en-US" sz="2000" dirty="0"/>
              <a:t> </a:t>
            </a:r>
            <a:r>
              <a:rPr lang="en-US" sz="2000" dirty="0" err="1"/>
              <a:t>zavarivanje</a:t>
            </a:r>
            <a:r>
              <a:rPr lang="en-US" sz="2000" dirty="0"/>
              <a:t> </a:t>
            </a:r>
            <a:r>
              <a:rPr lang="en-US" sz="2000" dirty="0" err="1"/>
              <a:t>nerentabilno</a:t>
            </a:r>
            <a:r>
              <a:rPr lang="en-US" sz="2000" dirty="0"/>
              <a:t>, </a:t>
            </a:r>
            <a:r>
              <a:rPr lang="en-US" sz="2000" dirty="0" err="1"/>
              <a:t>veoma</a:t>
            </a:r>
            <a:r>
              <a:rPr lang="en-US" sz="2000" dirty="0"/>
              <a:t> se </a:t>
            </a:r>
            <a:r>
              <a:rPr lang="en-US" sz="2000" dirty="0" err="1"/>
              <a:t>retko</a:t>
            </a:r>
            <a:r>
              <a:rPr lang="en-US" sz="2000" dirty="0"/>
              <a:t> </a:t>
            </a:r>
            <a:r>
              <a:rPr lang="en-US" sz="2000" dirty="0" err="1"/>
              <a:t>primenjuje</a:t>
            </a:r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0366" t="29166" r="29722" b="31250"/>
          <a:stretch>
            <a:fillRect/>
          </a:stretch>
        </p:blipFill>
        <p:spPr bwMode="auto">
          <a:xfrm>
            <a:off x="6681536" y="76200"/>
            <a:ext cx="23862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72840" t="25000" r="6662" b="28125"/>
          <a:stretch>
            <a:fillRect/>
          </a:stretch>
        </p:blipFill>
        <p:spPr bwMode="auto">
          <a:xfrm>
            <a:off x="6400800" y="4114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2895600" y="914400"/>
            <a:ext cx="3505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0" y="4267200"/>
            <a:ext cx="3962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err="1"/>
              <a:t>Prednosti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metalizaciju</a:t>
            </a:r>
            <a:r>
              <a:rPr lang="en-US" dirty="0"/>
              <a:t>, </a:t>
            </a:r>
            <a:r>
              <a:rPr lang="en-US" dirty="0" err="1"/>
              <a:t>rezanje</a:t>
            </a:r>
            <a:r>
              <a:rPr lang="en-US" dirty="0"/>
              <a:t>, </a:t>
            </a:r>
            <a:r>
              <a:rPr lang="en-US" dirty="0" err="1"/>
              <a:t>tvrdo</a:t>
            </a:r>
            <a:r>
              <a:rPr lang="en-US" dirty="0"/>
              <a:t> </a:t>
            </a:r>
            <a:r>
              <a:rPr lang="en-US" dirty="0" err="1"/>
              <a:t>lemljenje</a:t>
            </a:r>
            <a:r>
              <a:rPr lang="en-US" dirty="0"/>
              <a:t>, </a:t>
            </a:r>
            <a:r>
              <a:rPr lang="en-US" dirty="0" err="1"/>
              <a:t>predgrevanje</a:t>
            </a:r>
            <a:r>
              <a:rPr lang="en-US" dirty="0"/>
              <a:t>, </a:t>
            </a:r>
            <a:r>
              <a:rPr lang="en-US" dirty="0" err="1"/>
              <a:t>termičkau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, </a:t>
            </a:r>
            <a:r>
              <a:rPr lang="en-US" dirty="0" err="1"/>
              <a:t>zagrevanje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savijanje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ispravljanje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Dobra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unosi</a:t>
            </a:r>
            <a:r>
              <a:rPr lang="en-US" dirty="0"/>
              <a:t> </a:t>
            </a:r>
            <a:r>
              <a:rPr lang="en-US" dirty="0" err="1"/>
              <a:t>nezavisno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toplote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Pogodniji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debljina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cevi</a:t>
            </a:r>
            <a:r>
              <a:rPr lang="en-US" dirty="0"/>
              <a:t> do 1,5 mm</a:t>
            </a:r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pojavu</a:t>
            </a:r>
            <a:r>
              <a:rPr lang="en-US" dirty="0"/>
              <a:t> </a:t>
            </a:r>
            <a:r>
              <a:rPr lang="en-US" dirty="0" err="1"/>
              <a:t>martenzita</a:t>
            </a:r>
            <a:r>
              <a:rPr lang="en-US" dirty="0"/>
              <a:t> u ZUT-u.</a:t>
            </a:r>
          </a:p>
          <a:p>
            <a:pPr>
              <a:buFontTx/>
              <a:buChar char="-"/>
            </a:pPr>
            <a:r>
              <a:rPr lang="en-US" dirty="0" err="1"/>
              <a:t>Nezamenljiv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reparaturna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terenu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Jeftina</a:t>
            </a:r>
            <a:r>
              <a:rPr lang="en-US" dirty="0"/>
              <a:t> </a:t>
            </a:r>
            <a:r>
              <a:rPr lang="en-US" dirty="0" err="1"/>
              <a:t>oprema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(pre </a:t>
            </a:r>
            <a:r>
              <a:rPr lang="en-US" dirty="0" err="1"/>
              <a:t>svega</a:t>
            </a:r>
            <a:r>
              <a:rPr lang="en-US" dirty="0"/>
              <a:t> </a:t>
            </a:r>
            <a:r>
              <a:rPr lang="en-US" dirty="0" err="1"/>
              <a:t>leg.Al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Cu), </a:t>
            </a:r>
            <a:r>
              <a:rPr lang="en-US" dirty="0" err="1"/>
              <a:t>livenih</a:t>
            </a:r>
            <a:r>
              <a:rPr lang="en-US" dirty="0"/>
              <a:t> </a:t>
            </a:r>
            <a:r>
              <a:rPr lang="en-US" dirty="0" err="1"/>
              <a:t>gvožđa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Nedostaci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zavarivačkog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uzrokuje</a:t>
            </a:r>
            <a:r>
              <a:rPr lang="en-US" dirty="0"/>
              <a:t> </a:t>
            </a:r>
            <a:r>
              <a:rPr lang="en-US" dirty="0" err="1"/>
              <a:t>širok</a:t>
            </a:r>
            <a:r>
              <a:rPr lang="en-US" dirty="0"/>
              <a:t> ZUT, </a:t>
            </a:r>
            <a:r>
              <a:rPr lang="en-US" dirty="0" err="1"/>
              <a:t>sporo</a:t>
            </a:r>
            <a:r>
              <a:rPr lang="en-US" dirty="0"/>
              <a:t> </a:t>
            </a:r>
            <a:r>
              <a:rPr lang="en-US" dirty="0" err="1"/>
              <a:t>hlađenje</a:t>
            </a:r>
            <a:r>
              <a:rPr lang="sr-Latn-CS" dirty="0"/>
              <a:t>,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Vidmanštetenove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sr-Latn-CS" dirty="0"/>
              <a:t> i značajnije deformacije u odnosu na elektrolučno zav.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tankih</a:t>
            </a:r>
            <a:r>
              <a:rPr lang="en-US" dirty="0"/>
              <a:t> </a:t>
            </a:r>
            <a:r>
              <a:rPr lang="en-US" dirty="0" err="1"/>
              <a:t>limova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obojenih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lošiji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TIG-a</a:t>
            </a:r>
          </a:p>
          <a:p>
            <a:pPr>
              <a:buFontTx/>
              <a:buChar char="-"/>
            </a:pPr>
            <a:r>
              <a:rPr lang="en-US" dirty="0" err="1"/>
              <a:t>Produktivnost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5 mm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 je </a:t>
            </a:r>
            <a:r>
              <a:rPr lang="en-US" dirty="0" err="1"/>
              <a:t>zavarivački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 </a:t>
            </a:r>
            <a:r>
              <a:rPr lang="en-US" dirty="0" err="1"/>
              <a:t>dobijen</a:t>
            </a:r>
            <a:r>
              <a:rPr lang="en-US" dirty="0"/>
              <a:t> </a:t>
            </a:r>
            <a:r>
              <a:rPr lang="en-US" dirty="0" err="1"/>
              <a:t>sagorevanjem</a:t>
            </a:r>
            <a:r>
              <a:rPr lang="en-US" dirty="0"/>
              <a:t> </a:t>
            </a:r>
            <a:r>
              <a:rPr lang="en-US" dirty="0" err="1"/>
              <a:t>gorivog</a:t>
            </a:r>
            <a:r>
              <a:rPr lang="en-US" dirty="0"/>
              <a:t> </a:t>
            </a:r>
            <a:r>
              <a:rPr lang="en-US" dirty="0" err="1"/>
              <a:t>gasa</a:t>
            </a:r>
            <a:r>
              <a:rPr lang="en-US" dirty="0"/>
              <a:t> u </a:t>
            </a:r>
            <a:r>
              <a:rPr lang="en-US" dirty="0" err="1"/>
              <a:t>kiseoniku</a:t>
            </a:r>
            <a:r>
              <a:rPr lang="en-US" dirty="0"/>
              <a:t>.</a:t>
            </a:r>
          </a:p>
          <a:p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unosi</a:t>
            </a:r>
            <a:r>
              <a:rPr lang="en-US" dirty="0"/>
              <a:t> u </a:t>
            </a:r>
            <a:r>
              <a:rPr lang="en-US" dirty="0" err="1"/>
              <a:t>plamen</a:t>
            </a:r>
            <a:r>
              <a:rPr lang="en-US" dirty="0"/>
              <a:t> (</a:t>
            </a:r>
            <a:r>
              <a:rPr lang="en-US" dirty="0" err="1"/>
              <a:t>jezgro</a:t>
            </a:r>
            <a:r>
              <a:rPr lang="en-US" dirty="0"/>
              <a:t> </a:t>
            </a:r>
            <a:r>
              <a:rPr lang="en-US" dirty="0" err="1"/>
              <a:t>plamena</a:t>
            </a:r>
            <a:r>
              <a:rPr lang="en-US" dirty="0"/>
              <a:t>).</a:t>
            </a:r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lemljenje</a:t>
            </a:r>
            <a:r>
              <a:rPr lang="en-US" dirty="0"/>
              <a:t>, </a:t>
            </a:r>
            <a:r>
              <a:rPr lang="en-US" dirty="0" err="1"/>
              <a:t>rezanje</a:t>
            </a:r>
            <a:r>
              <a:rPr lang="en-US" dirty="0"/>
              <a:t>, </a:t>
            </a:r>
            <a:r>
              <a:rPr lang="en-US" dirty="0" err="1"/>
              <a:t>metalizaciju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162247" y="4455695"/>
            <a:ext cx="6917011" cy="22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34553" t="28125" r="2782" b="23958"/>
          <a:stretch>
            <a:fillRect/>
          </a:stretch>
        </p:blipFill>
        <p:spPr bwMode="auto">
          <a:xfrm>
            <a:off x="1143000" y="3418318"/>
            <a:ext cx="8001000" cy="343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5897563"/>
          </a:xfrm>
        </p:spPr>
        <p:txBody>
          <a:bodyPr>
            <a:normAutofit/>
          </a:bodyPr>
          <a:lstStyle/>
          <a:p>
            <a:r>
              <a:rPr lang="en-US" sz="2400" dirty="0" err="1"/>
              <a:t>Gorivi</a:t>
            </a:r>
            <a:r>
              <a:rPr lang="en-US" sz="2400" dirty="0"/>
              <a:t> </a:t>
            </a:r>
            <a:r>
              <a:rPr lang="en-US" sz="2400" dirty="0" err="1"/>
              <a:t>gasovi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 </a:t>
            </a:r>
          </a:p>
          <a:p>
            <a:pPr>
              <a:buFontTx/>
              <a:buChar char="-"/>
            </a:pPr>
            <a:r>
              <a:rPr lang="en-US" sz="2400" dirty="0" err="1"/>
              <a:t>metan</a:t>
            </a:r>
            <a:r>
              <a:rPr lang="en-US" sz="2400" dirty="0"/>
              <a:t> (CH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metil-acetilen-propadien</a:t>
            </a:r>
            <a:r>
              <a:rPr lang="en-US" sz="2400" dirty="0"/>
              <a:t> (MAPP, 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)  </a:t>
            </a:r>
          </a:p>
          <a:p>
            <a:pPr>
              <a:buFontTx/>
              <a:buChar char="-"/>
            </a:pPr>
            <a:r>
              <a:rPr lang="en-US" sz="2400" dirty="0" err="1"/>
              <a:t>acetilena</a:t>
            </a:r>
            <a:r>
              <a:rPr lang="en-US" sz="2400" dirty="0"/>
              <a:t> (C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)  </a:t>
            </a:r>
          </a:p>
          <a:p>
            <a:pPr>
              <a:buFontTx/>
              <a:buChar char="-"/>
            </a:pPr>
            <a:r>
              <a:rPr lang="en-US" sz="2400" dirty="0" err="1"/>
              <a:t>propilena</a:t>
            </a:r>
            <a:r>
              <a:rPr lang="en-US" sz="2400" dirty="0"/>
              <a:t> (C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propana</a:t>
            </a:r>
            <a:r>
              <a:rPr lang="en-US" sz="2400" dirty="0"/>
              <a:t> (C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5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butana</a:t>
            </a:r>
            <a:r>
              <a:rPr lang="en-US" sz="2400" dirty="0"/>
              <a:t> (C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)</a:t>
            </a:r>
          </a:p>
          <a:p>
            <a:pPr>
              <a:buFontTx/>
              <a:buChar char="-"/>
            </a:pPr>
            <a:r>
              <a:rPr lang="en-US" sz="2400" dirty="0" err="1"/>
              <a:t>vodonika</a:t>
            </a:r>
            <a:r>
              <a:rPr lang="en-US" sz="2400" dirty="0"/>
              <a:t> (H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29000" y="40386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1600200"/>
            <a:ext cx="2133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29000" y="64770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294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467600" y="42672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629400" y="37338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67600" y="37338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05600" y="1524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Pogodni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komade</a:t>
            </a:r>
            <a:r>
              <a:rPr lang="en-US" dirty="0"/>
              <a:t>, </a:t>
            </a:r>
            <a:r>
              <a:rPr lang="en-US" dirty="0" err="1"/>
              <a:t>površinsko</a:t>
            </a:r>
            <a:r>
              <a:rPr lang="en-US" dirty="0"/>
              <a:t> </a:t>
            </a:r>
            <a:r>
              <a:rPr lang="en-US" dirty="0" err="1"/>
              <a:t>kaljenje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metalizacija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69342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6962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534400" y="1752600"/>
            <a:ext cx="3048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733800" y="2819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228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46482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2578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943600" y="2362200"/>
            <a:ext cx="3048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0" y="167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Jeftini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lemljenje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popularniji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H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postupku</a:t>
            </a:r>
            <a:r>
              <a:rPr lang="en-US" dirty="0"/>
              <a:t> – </a:t>
            </a:r>
            <a:r>
              <a:rPr lang="en-US" dirty="0" err="1"/>
              <a:t>elektrolizom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plamena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1219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1-Jezgro </a:t>
            </a:r>
            <a:r>
              <a:rPr lang="en-US" b="1" dirty="0" err="1"/>
              <a:t>plamena</a:t>
            </a:r>
            <a:r>
              <a:rPr lang="en-US" b="1" dirty="0"/>
              <a:t> – </a:t>
            </a:r>
            <a:r>
              <a:rPr lang="en-US" b="1" dirty="0" err="1"/>
              <a:t>raspadanje</a:t>
            </a:r>
            <a:r>
              <a:rPr lang="en-US" b="1" dirty="0"/>
              <a:t> </a:t>
            </a:r>
            <a:r>
              <a:rPr lang="en-US" b="1" dirty="0" err="1"/>
              <a:t>acetilena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početak</a:t>
            </a:r>
            <a:r>
              <a:rPr lang="en-US" b="1" dirty="0"/>
              <a:t> </a:t>
            </a:r>
            <a:r>
              <a:rPr lang="en-US" b="1" dirty="0" err="1"/>
              <a:t>primarnog</a:t>
            </a:r>
            <a:r>
              <a:rPr lang="en-US" b="1" dirty="0"/>
              <a:t> </a:t>
            </a:r>
            <a:r>
              <a:rPr lang="en-US" b="1" dirty="0" err="1"/>
              <a:t>sagorevanja</a:t>
            </a:r>
            <a:r>
              <a:rPr lang="en-US" b="1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b="1" dirty="0"/>
              <a:t>2-Primarno </a:t>
            </a:r>
            <a:r>
              <a:rPr lang="en-US" b="1" dirty="0" err="1"/>
              <a:t>sagorevanje</a:t>
            </a:r>
            <a:r>
              <a:rPr lang="en-US" b="1" dirty="0"/>
              <a:t> </a:t>
            </a:r>
            <a:r>
              <a:rPr lang="en-US" b="1" dirty="0" err="1"/>
              <a:t>acetilena</a:t>
            </a:r>
            <a:r>
              <a:rPr lang="en-US" b="1" dirty="0"/>
              <a:t> (O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boce</a:t>
            </a:r>
            <a:r>
              <a:rPr lang="en-US" b="1" dirty="0"/>
              <a:t>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3-Omotač </a:t>
            </a:r>
            <a:r>
              <a:rPr lang="en-US" b="1" dirty="0" err="1"/>
              <a:t>plamena</a:t>
            </a:r>
            <a:r>
              <a:rPr lang="en-US" b="1" dirty="0"/>
              <a:t> – </a:t>
            </a:r>
            <a:r>
              <a:rPr lang="en-US" b="1" dirty="0" err="1"/>
              <a:t>sekundarno</a:t>
            </a:r>
            <a:r>
              <a:rPr lang="en-US" b="1" dirty="0"/>
              <a:t> </a:t>
            </a:r>
            <a:r>
              <a:rPr lang="en-US" b="1" dirty="0" err="1"/>
              <a:t>sagorevanje</a:t>
            </a:r>
            <a:r>
              <a:rPr lang="en-US" b="1" dirty="0"/>
              <a:t> (O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okoline</a:t>
            </a:r>
            <a:r>
              <a:rPr lang="sr-Latn-CS" b="1" dirty="0"/>
              <a:t>-može biti opasno</a:t>
            </a:r>
            <a:r>
              <a:rPr lang="en-US" b="1" dirty="0"/>
              <a:t>)*: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447800"/>
            <a:ext cx="464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572000" y="5181600"/>
            <a:ext cx="2933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35560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52599"/>
            <a:ext cx="2533656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867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Plamen</a:t>
            </a:r>
            <a:r>
              <a:rPr lang="en-US" sz="2400" b="1" dirty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 </a:t>
            </a:r>
            <a:r>
              <a:rPr lang="en-US" sz="2400" b="1" dirty="0" err="1"/>
              <a:t>koncentrisan</a:t>
            </a:r>
            <a:r>
              <a:rPr lang="en-US" sz="2400" b="1" dirty="0"/>
              <a:t> </a:t>
            </a:r>
            <a:r>
              <a:rPr lang="en-US" sz="2400" b="1" dirty="0" err="1"/>
              <a:t>izvor</a:t>
            </a:r>
            <a:r>
              <a:rPr lang="en-US" sz="2400" b="1" dirty="0"/>
              <a:t> </a:t>
            </a:r>
            <a:r>
              <a:rPr lang="en-US" sz="2400" b="1" dirty="0" err="1"/>
              <a:t>toplote</a:t>
            </a:r>
            <a:r>
              <a:rPr lang="en-US" sz="2400" b="1" dirty="0"/>
              <a:t> </a:t>
            </a:r>
            <a:r>
              <a:rPr lang="en-US" sz="2400" b="1" dirty="0" err="1"/>
              <a:t>kao</a:t>
            </a:r>
            <a:r>
              <a:rPr lang="en-US" sz="2400" b="1" dirty="0"/>
              <a:t> </a:t>
            </a:r>
            <a:r>
              <a:rPr lang="en-US" sz="2400" b="1" dirty="0" err="1"/>
              <a:t>zavarivački</a:t>
            </a:r>
            <a:r>
              <a:rPr lang="en-US" sz="2400" b="1" dirty="0"/>
              <a:t> </a:t>
            </a:r>
            <a:r>
              <a:rPr lang="en-US" sz="2400" b="1" dirty="0" err="1"/>
              <a:t>luk</a:t>
            </a:r>
            <a:r>
              <a:rPr lang="en-US" sz="2400" b="1" dirty="0"/>
              <a:t>, </a:t>
            </a:r>
            <a:r>
              <a:rPr lang="en-US" sz="2400" b="1" dirty="0" err="1"/>
              <a:t>što</a:t>
            </a:r>
            <a:r>
              <a:rPr lang="en-US" sz="2400" b="1" dirty="0"/>
              <a:t> </a:t>
            </a:r>
            <a:r>
              <a:rPr lang="en-US" sz="2400" b="1" dirty="0" err="1"/>
              <a:t>uzrokuje</a:t>
            </a:r>
            <a:r>
              <a:rPr lang="en-US" sz="2400" b="1" dirty="0"/>
              <a:t> </a:t>
            </a:r>
            <a:r>
              <a:rPr lang="sr-Latn-CS" sz="2400" b="1" dirty="0"/>
              <a:t>veće </a:t>
            </a:r>
            <a:r>
              <a:rPr lang="en-US" sz="2400" b="1" dirty="0" err="1"/>
              <a:t>deformacije</a:t>
            </a:r>
            <a:r>
              <a:rPr lang="en-US" sz="2400" b="1" dirty="0"/>
              <a:t>, </a:t>
            </a:r>
            <a:r>
              <a:rPr lang="en-US" sz="2400" b="1" dirty="0" err="1"/>
              <a:t>širi</a:t>
            </a:r>
            <a:r>
              <a:rPr lang="en-US" sz="2400" b="1" dirty="0"/>
              <a:t> ZUT, </a:t>
            </a:r>
            <a:r>
              <a:rPr lang="en-US" sz="2400" b="1" dirty="0" err="1"/>
              <a:t>veće</a:t>
            </a:r>
            <a:r>
              <a:rPr lang="en-US" sz="2400" b="1" dirty="0"/>
              <a:t> </a:t>
            </a:r>
            <a:r>
              <a:rPr lang="en-US" sz="2400" b="1" dirty="0" err="1"/>
              <a:t>zaostale</a:t>
            </a:r>
            <a:r>
              <a:rPr lang="en-US" sz="2400" b="1" dirty="0"/>
              <a:t> </a:t>
            </a:r>
            <a:r>
              <a:rPr lang="en-US" sz="2400" b="1" dirty="0" err="1"/>
              <a:t>napone</a:t>
            </a:r>
            <a:r>
              <a:rPr lang="en-US" sz="2400" b="1" dirty="0"/>
              <a:t>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kod</a:t>
            </a:r>
            <a:r>
              <a:rPr lang="en-US" dirty="0"/>
              <a:t> REL 4000</a:t>
            </a:r>
            <a:r>
              <a:rPr lang="en-US" baseline="30000" dirty="0"/>
              <a:t>o</a:t>
            </a:r>
            <a:r>
              <a:rPr lang="en-US" dirty="0"/>
              <a:t>C)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105400" y="2260600"/>
            <a:ext cx="2438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391400" y="228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+0,47 MJ/mol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5257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+0,81 MJ/mol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91400" y="3581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+0,47 MJ/mol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294" t="12500" r="9810" b="6250"/>
          <a:stretch>
            <a:fillRect/>
          </a:stretch>
        </p:blipFill>
        <p:spPr bwMode="auto">
          <a:xfrm>
            <a:off x="4343400" y="685800"/>
            <a:ext cx="480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686800" cy="586740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Primarni</a:t>
            </a:r>
            <a:r>
              <a:rPr lang="en-US" sz="2400" b="1" dirty="0"/>
              <a:t> </a:t>
            </a:r>
            <a:r>
              <a:rPr lang="en-US" sz="2400" b="1" dirty="0" err="1"/>
              <a:t>plamen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topljenje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osn</a:t>
            </a:r>
            <a:r>
              <a:rPr lang="en-US" sz="2400" dirty="0"/>
              <a:t>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dodatnog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Sekundarni</a:t>
            </a:r>
            <a:r>
              <a:rPr lang="en-US" sz="2400" b="1" dirty="0"/>
              <a:t> </a:t>
            </a:r>
            <a:r>
              <a:rPr lang="en-US" sz="2400" b="1" dirty="0" err="1"/>
              <a:t>plamen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</a:p>
          <a:p>
            <a:pPr>
              <a:buNone/>
            </a:pPr>
            <a:r>
              <a:rPr lang="en-US" sz="2400" dirty="0" err="1"/>
              <a:t>zagrevanje</a:t>
            </a:r>
            <a:r>
              <a:rPr lang="en-US" sz="2400" dirty="0"/>
              <a:t> osn.mat. u </a:t>
            </a:r>
          </a:p>
          <a:p>
            <a:pPr>
              <a:buNone/>
            </a:pPr>
            <a:r>
              <a:rPr lang="en-US" sz="2400" dirty="0" err="1"/>
              <a:t>okolini</a:t>
            </a:r>
            <a:r>
              <a:rPr lang="en-US" sz="2400" dirty="0"/>
              <a:t> </a:t>
            </a:r>
            <a:r>
              <a:rPr lang="en-US" sz="2400" dirty="0" err="1"/>
              <a:t>spoja</a:t>
            </a:r>
            <a:r>
              <a:rPr lang="en-US" sz="2400" dirty="0"/>
              <a:t> – </a:t>
            </a:r>
          </a:p>
          <a:p>
            <a:pPr>
              <a:buNone/>
            </a:pPr>
            <a:r>
              <a:rPr lang="en-US" sz="2400" dirty="0" err="1"/>
              <a:t>smanjenje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  <a:r>
              <a:rPr lang="en-US" sz="2400" dirty="0" err="1"/>
              <a:t>hlađenja</a:t>
            </a:r>
            <a:r>
              <a:rPr lang="en-US" sz="2400" dirty="0"/>
              <a:t>: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*</a:t>
            </a:r>
            <a:r>
              <a:rPr lang="en-US" sz="2400" u="sng" dirty="0" err="1"/>
              <a:t>Intenzitet</a:t>
            </a:r>
            <a:r>
              <a:rPr lang="en-US" sz="2400" u="sng" dirty="0"/>
              <a:t> </a:t>
            </a:r>
            <a:r>
              <a:rPr lang="en-US" sz="2400" u="sng" dirty="0" err="1"/>
              <a:t>sagorevanja</a:t>
            </a:r>
            <a:r>
              <a:rPr lang="en-US" sz="2400" u="sng" dirty="0"/>
              <a:t> </a:t>
            </a:r>
            <a:r>
              <a:rPr lang="en-US" sz="2400" dirty="0"/>
              <a:t>je </a:t>
            </a:r>
            <a:r>
              <a:rPr lang="en-US" sz="2400" dirty="0" err="1"/>
              <a:t>proizvod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količine</a:t>
            </a:r>
            <a:r>
              <a:rPr lang="en-US" sz="2400" dirty="0"/>
              <a:t> </a:t>
            </a:r>
            <a:r>
              <a:rPr lang="en-US" sz="2400" dirty="0" err="1"/>
              <a:t>toplote</a:t>
            </a:r>
            <a:r>
              <a:rPr lang="en-US" sz="2400" dirty="0"/>
              <a:t> Q</a:t>
            </a:r>
            <a:r>
              <a:rPr lang="en-US" sz="2400" baseline="-25000" dirty="0"/>
              <a:t>PRIM/SEK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brzine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sagorevanja</a:t>
            </a:r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baseline="-25000" dirty="0" err="1"/>
              <a:t>SAG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3581400" y="1143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81400" y="4191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705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Vrste</a:t>
            </a:r>
            <a:r>
              <a:rPr lang="en-US" b="1" dirty="0"/>
              <a:t> </a:t>
            </a:r>
            <a:r>
              <a:rPr lang="en-US" b="1" dirty="0" err="1"/>
              <a:t>plamena</a:t>
            </a:r>
            <a:r>
              <a:rPr lang="en-US" b="1" dirty="0"/>
              <a:t>:</a:t>
            </a:r>
          </a:p>
          <a:p>
            <a:pPr>
              <a:buFontTx/>
              <a:buChar char="-"/>
            </a:pP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odnosu</a:t>
            </a:r>
            <a:r>
              <a:rPr lang="en-US" b="1" dirty="0"/>
              <a:t>: </a:t>
            </a:r>
            <a:r>
              <a:rPr lang="el-GR" b="1" dirty="0"/>
              <a:t>β</a:t>
            </a:r>
            <a:r>
              <a:rPr lang="en-US" b="1" dirty="0"/>
              <a:t>=O</a:t>
            </a:r>
            <a:r>
              <a:rPr lang="en-US" b="1" baseline="-25000" dirty="0"/>
              <a:t>2</a:t>
            </a:r>
            <a:r>
              <a:rPr lang="en-US" b="1" dirty="0"/>
              <a:t>/C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endParaRPr lang="en-US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brzini</a:t>
            </a:r>
            <a:r>
              <a:rPr lang="en-US" b="1" dirty="0"/>
              <a:t> </a:t>
            </a:r>
            <a:r>
              <a:rPr lang="en-US" b="1" dirty="0" err="1"/>
              <a:t>isticanja</a:t>
            </a:r>
            <a:r>
              <a:rPr lang="en-US" b="1" dirty="0"/>
              <a:t> </a:t>
            </a:r>
            <a:r>
              <a:rPr lang="en-US" b="1" dirty="0" err="1"/>
              <a:t>gasova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zavisi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protoka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pritiska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):</a:t>
            </a:r>
          </a:p>
          <a:p>
            <a:pPr marL="514350" indent="-514350">
              <a:buAutoNum type="alphaLcParenR"/>
            </a:pPr>
            <a:r>
              <a:rPr lang="en-US" dirty="0" err="1"/>
              <a:t>Meki</a:t>
            </a:r>
            <a:r>
              <a:rPr lang="en-US" dirty="0"/>
              <a:t> </a:t>
            </a:r>
            <a:r>
              <a:rPr lang="en-US" dirty="0" err="1"/>
              <a:t>pamen</a:t>
            </a:r>
            <a:r>
              <a:rPr lang="en-US" dirty="0"/>
              <a:t> (50-80 m/s) –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visokoleg.čel</a:t>
            </a:r>
            <a:r>
              <a:rPr lang="en-US" dirty="0"/>
              <a:t>.,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topljivih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, </a:t>
            </a:r>
            <a:r>
              <a:rPr lang="en-US" dirty="0" err="1"/>
              <a:t>lemljenje</a:t>
            </a:r>
            <a:r>
              <a:rPr lang="en-US" dirty="0"/>
              <a:t>; 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povratnog</a:t>
            </a:r>
            <a:r>
              <a:rPr lang="en-US" dirty="0"/>
              <a:t> </a:t>
            </a:r>
            <a:r>
              <a:rPr lang="en-US" dirty="0" err="1"/>
              <a:t>plamena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Tvrdi</a:t>
            </a:r>
            <a:r>
              <a:rPr lang="en-US" dirty="0"/>
              <a:t> </a:t>
            </a:r>
            <a:r>
              <a:rPr lang="en-US" dirty="0" err="1"/>
              <a:t>plamen</a:t>
            </a:r>
            <a:r>
              <a:rPr lang="en-US" dirty="0"/>
              <a:t> (120-180 m/s) – </a:t>
            </a:r>
            <a:r>
              <a:rPr lang="en-US" dirty="0" err="1"/>
              <a:t>teško</a:t>
            </a:r>
            <a:r>
              <a:rPr lang="en-US" dirty="0"/>
              <a:t> se </a:t>
            </a:r>
            <a:r>
              <a:rPr lang="en-US" dirty="0" err="1"/>
              <a:t>kontroliše</a:t>
            </a:r>
            <a:r>
              <a:rPr lang="en-US" dirty="0"/>
              <a:t>,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izduvavanje</a:t>
            </a:r>
            <a:r>
              <a:rPr lang="en-US" dirty="0"/>
              <a:t> </a:t>
            </a:r>
            <a:r>
              <a:rPr lang="en-US" dirty="0" err="1"/>
              <a:t>tečnog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err="1"/>
              <a:t>Optimalno</a:t>
            </a:r>
            <a:r>
              <a:rPr lang="en-US" dirty="0"/>
              <a:t> (80-120 m/s) – </a:t>
            </a:r>
            <a:r>
              <a:rPr lang="en-US" dirty="0" err="1"/>
              <a:t>najčešće</a:t>
            </a:r>
            <a:r>
              <a:rPr lang="en-US" dirty="0"/>
              <a:t> se </a:t>
            </a:r>
            <a:r>
              <a:rPr lang="en-US" dirty="0" err="1"/>
              <a:t>koristi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0000"/>
          <a:stretch>
            <a:fillRect/>
          </a:stretch>
        </p:blipFill>
        <p:spPr bwMode="auto">
          <a:xfrm>
            <a:off x="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667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4290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100328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r>
              <a:rPr lang="en-US" sz="2400" dirty="0"/>
              <a:t>=1,1-1,2 </a:t>
            </a:r>
            <a:r>
              <a:rPr lang="en-US" sz="2400" dirty="0" err="1"/>
              <a:t>normalan</a:t>
            </a:r>
            <a:r>
              <a:rPr lang="en-US" sz="2400" dirty="0"/>
              <a:t> </a:t>
            </a:r>
            <a:r>
              <a:rPr lang="en-US" sz="2400" dirty="0" err="1"/>
              <a:t>plamen</a:t>
            </a:r>
            <a:r>
              <a:rPr lang="en-US" sz="2400" dirty="0"/>
              <a:t>: </a:t>
            </a:r>
            <a:r>
              <a:rPr lang="en-US" sz="2400" dirty="0" err="1"/>
              <a:t>čelici</a:t>
            </a:r>
            <a:r>
              <a:rPr lang="en-US" sz="2400" dirty="0"/>
              <a:t>, Cu, Ni</a:t>
            </a:r>
          </a:p>
          <a:p>
            <a:endParaRPr lang="en-US" sz="2400" dirty="0"/>
          </a:p>
          <a:p>
            <a:r>
              <a:rPr lang="el-GR" sz="2400" dirty="0"/>
              <a:t>β </a:t>
            </a:r>
            <a:r>
              <a:rPr lang="en-US" sz="2400" dirty="0"/>
              <a:t>&lt;1,1 </a:t>
            </a:r>
            <a:r>
              <a:rPr lang="en-US" sz="2400" dirty="0" err="1"/>
              <a:t>redukujući</a:t>
            </a:r>
            <a:r>
              <a:rPr lang="en-US" sz="2400" dirty="0"/>
              <a:t> </a:t>
            </a:r>
            <a:r>
              <a:rPr lang="en-US" sz="2400" dirty="0" err="1"/>
              <a:t>plamen-višak</a:t>
            </a:r>
            <a:r>
              <a:rPr lang="en-US" sz="2400" dirty="0"/>
              <a:t> </a:t>
            </a:r>
            <a:r>
              <a:rPr lang="en-US" sz="2400" dirty="0" err="1"/>
              <a:t>acetilena</a:t>
            </a:r>
            <a:r>
              <a:rPr lang="en-US" sz="2400" dirty="0"/>
              <a:t> (</a:t>
            </a:r>
            <a:r>
              <a:rPr lang="en-US" sz="2400" dirty="0" err="1"/>
              <a:t>svetlo</a:t>
            </a:r>
            <a:r>
              <a:rPr lang="en-US" sz="2400" dirty="0"/>
              <a:t> </a:t>
            </a:r>
            <a:r>
              <a:rPr lang="en-US" sz="2400" dirty="0" err="1"/>
              <a:t>jezgro</a:t>
            </a:r>
            <a:r>
              <a:rPr lang="en-US" sz="2400" dirty="0"/>
              <a:t>): </a:t>
            </a:r>
            <a:r>
              <a:rPr lang="en-US" sz="2400" dirty="0" err="1"/>
              <a:t>liv</a:t>
            </a:r>
            <a:r>
              <a:rPr lang="en-US" sz="2400" dirty="0"/>
              <a:t>. </a:t>
            </a:r>
            <a:r>
              <a:rPr lang="en-US" sz="2400" dirty="0" err="1"/>
              <a:t>gvožđa</a:t>
            </a:r>
            <a:r>
              <a:rPr lang="en-US" sz="2400" dirty="0"/>
              <a:t>, </a:t>
            </a:r>
            <a:r>
              <a:rPr lang="en-US" sz="2400" dirty="0" err="1"/>
              <a:t>leg.Al</a:t>
            </a:r>
            <a:r>
              <a:rPr lang="en-US" sz="2400" dirty="0"/>
              <a:t>, leg. Mg, </a:t>
            </a:r>
            <a:r>
              <a:rPr lang="en-US" sz="2400" dirty="0" err="1"/>
              <a:t>bronza</a:t>
            </a:r>
            <a:r>
              <a:rPr lang="en-US" sz="2400" dirty="0"/>
              <a:t>, </a:t>
            </a:r>
            <a:r>
              <a:rPr lang="en-US" sz="2400" dirty="0" err="1"/>
              <a:t>metalizacija</a:t>
            </a:r>
            <a:endParaRPr lang="en-US" sz="2400" dirty="0"/>
          </a:p>
          <a:p>
            <a:endParaRPr lang="en-US" sz="2400" dirty="0"/>
          </a:p>
          <a:p>
            <a:r>
              <a:rPr lang="el-GR" sz="2400" dirty="0"/>
              <a:t>β </a:t>
            </a:r>
            <a:r>
              <a:rPr lang="en-US" sz="2400" dirty="0"/>
              <a:t>&gt;1.2 </a:t>
            </a:r>
            <a:r>
              <a:rPr lang="en-US" sz="2400" dirty="0" err="1"/>
              <a:t>oksidišući</a:t>
            </a:r>
            <a:r>
              <a:rPr lang="en-US" sz="2400" dirty="0"/>
              <a:t> </a:t>
            </a:r>
            <a:r>
              <a:rPr lang="en-US" sz="2400" dirty="0" err="1"/>
              <a:t>plamen-višak</a:t>
            </a:r>
            <a:r>
              <a:rPr lang="en-US" sz="2400" dirty="0"/>
              <a:t> </a:t>
            </a:r>
            <a:r>
              <a:rPr lang="en-US" sz="2400" dirty="0" err="1"/>
              <a:t>kiseonika</a:t>
            </a:r>
            <a:r>
              <a:rPr lang="en-US" sz="2400" dirty="0"/>
              <a:t>; </a:t>
            </a:r>
            <a:r>
              <a:rPr lang="en-US" sz="2400" dirty="0" err="1"/>
              <a:t>mesing</a:t>
            </a:r>
            <a:r>
              <a:rPr lang="en-US" sz="2400" dirty="0"/>
              <a:t> (</a:t>
            </a:r>
            <a:r>
              <a:rPr lang="en-US" sz="2400" dirty="0" err="1"/>
              <a:t>sprečava</a:t>
            </a:r>
            <a:r>
              <a:rPr lang="en-US" sz="2400" dirty="0"/>
              <a:t> se </a:t>
            </a:r>
            <a:r>
              <a:rPr lang="en-US" sz="2400" dirty="0" err="1"/>
              <a:t>gubitak</a:t>
            </a:r>
            <a:r>
              <a:rPr lang="en-US" sz="2400" dirty="0"/>
              <a:t> Zn, </a:t>
            </a:r>
            <a:r>
              <a:rPr lang="en-US" sz="2400" dirty="0" err="1"/>
              <a:t>jer</a:t>
            </a:r>
            <a:r>
              <a:rPr lang="en-US" sz="2400" dirty="0"/>
              <a:t> se </a:t>
            </a:r>
            <a:r>
              <a:rPr lang="en-US" sz="2400" dirty="0" err="1"/>
              <a:t>formira</a:t>
            </a:r>
            <a:r>
              <a:rPr lang="en-US" sz="2400" dirty="0"/>
              <a:t> </a:t>
            </a:r>
            <a:r>
              <a:rPr lang="en-US" sz="2400" dirty="0" err="1"/>
              <a:t>sloj</a:t>
            </a:r>
            <a:r>
              <a:rPr lang="en-US" sz="2400" dirty="0"/>
              <a:t> </a:t>
            </a:r>
            <a:r>
              <a:rPr lang="en-US" sz="2400" dirty="0" err="1"/>
              <a:t>ZnO</a:t>
            </a:r>
            <a:r>
              <a:rPr lang="en-US" sz="2400" dirty="0"/>
              <a:t> </a:t>
            </a:r>
            <a:r>
              <a:rPr lang="en-US" sz="2400" dirty="0" err="1"/>
              <a:t>koji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 </a:t>
            </a:r>
            <a:r>
              <a:rPr lang="en-US" sz="2400" dirty="0" err="1"/>
              <a:t>zadržava</a:t>
            </a:r>
            <a:r>
              <a:rPr lang="sr-Latn-CS" sz="2400" dirty="0"/>
              <a:t> u šavu</a:t>
            </a:r>
            <a:r>
              <a:rPr lang="en-US" sz="2400" dirty="0"/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Specifičnosti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šavova</a:t>
            </a:r>
            <a:r>
              <a:rPr lang="en-US" dirty="0"/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605919"/>
            <a:ext cx="8001000" cy="4441682"/>
            <a:chOff x="-408357" y="1490250"/>
            <a:chExt cx="8001000" cy="4441682"/>
          </a:xfrm>
        </p:grpSpPr>
        <p:grpSp>
          <p:nvGrpSpPr>
            <p:cNvPr id="8" name="Group 7"/>
            <p:cNvGrpSpPr/>
            <p:nvPr/>
          </p:nvGrpSpPr>
          <p:grpSpPr>
            <a:xfrm>
              <a:off x="1219200" y="1540129"/>
              <a:ext cx="6373443" cy="3185296"/>
              <a:chOff x="1246557" y="1540129"/>
              <a:chExt cx="6373443" cy="3185296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1246557" y="1540129"/>
                <a:ext cx="5743604" cy="318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58000" y="25716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mm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05600" y="3562290"/>
                <a:ext cx="7620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/>
                  <a:t>mm</a:t>
                </a:r>
              </a:p>
            </p:txBody>
          </p:sp>
        </p:grpSp>
        <p:sp>
          <p:nvSpPr>
            <p:cNvPr id="9" name="Right Brace 8"/>
            <p:cNvSpPr/>
            <p:nvPr/>
          </p:nvSpPr>
          <p:spPr>
            <a:xfrm rot="10800000">
              <a:off x="645294" y="1490250"/>
              <a:ext cx="685800" cy="220408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 rot="5400000">
              <a:off x="3989351" y="1952188"/>
              <a:ext cx="660501" cy="625552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408357" y="1901097"/>
              <a:ext cx="1150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bez </a:t>
              </a:r>
              <a:r>
                <a:rPr lang="en-US" dirty="0" err="1"/>
                <a:t>dodatnog</a:t>
              </a:r>
              <a:r>
                <a:rPr lang="en-US" dirty="0"/>
                <a:t> </a:t>
              </a:r>
              <a:r>
                <a:rPr lang="en-US" dirty="0" err="1"/>
                <a:t>materijala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55626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sa</a:t>
              </a:r>
              <a:r>
                <a:rPr lang="en-US" dirty="0"/>
                <a:t> </a:t>
              </a:r>
              <a:r>
                <a:rPr lang="en-US" dirty="0" err="1"/>
                <a:t>dodatnim</a:t>
              </a:r>
              <a:r>
                <a:rPr lang="en-US" dirty="0"/>
                <a:t> </a:t>
              </a:r>
              <a:r>
                <a:rPr lang="en-US" dirty="0" err="1"/>
                <a:t>materijalom</a:t>
              </a:r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752600" y="160592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</p:cNvCxnSpPr>
          <p:nvPr/>
        </p:nvCxnSpPr>
        <p:spPr>
          <a:xfrm>
            <a:off x="1739451" y="3809999"/>
            <a:ext cx="19181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1605919"/>
            <a:ext cx="0" cy="2204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600198" y="3922930"/>
            <a:ext cx="1" cy="1030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0198" y="3922930"/>
            <a:ext cx="2286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86200" y="1605919"/>
            <a:ext cx="0" cy="2317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1605919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0" idx="0"/>
          </p:cNvCxnSpPr>
          <p:nvPr/>
        </p:nvCxnSpPr>
        <p:spPr>
          <a:xfrm>
            <a:off x="7848600" y="1629865"/>
            <a:ext cx="7119" cy="3235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" y="152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Gasno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najpogodnije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zavarivanje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osnovnog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materijala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relativno</a:t>
            </a:r>
            <a:r>
              <a:rPr lang="en-US" sz="2400" b="1" dirty="0">
                <a:solidFill>
                  <a:srgbClr val="00B050"/>
                </a:solidFill>
              </a:rPr>
              <a:t> male </a:t>
            </a:r>
            <a:r>
              <a:rPr lang="en-US" sz="2400" b="1" dirty="0" err="1">
                <a:solidFill>
                  <a:srgbClr val="00B050"/>
                </a:solidFill>
              </a:rPr>
              <a:t>debljine</a:t>
            </a:r>
            <a:r>
              <a:rPr lang="en-US" sz="2400" b="1" dirty="0">
                <a:solidFill>
                  <a:srgbClr val="00B050"/>
                </a:solidFill>
              </a:rPr>
              <a:t> (do 0,5-1,5</a:t>
            </a:r>
            <a:r>
              <a:rPr lang="sr-Latn-CS" sz="2400" b="1" dirty="0">
                <a:solidFill>
                  <a:srgbClr val="00B050"/>
                </a:solidFill>
              </a:rPr>
              <a:t> mm</a:t>
            </a:r>
            <a:r>
              <a:rPr lang="en-US" sz="2400" b="1" dirty="0">
                <a:solidFill>
                  <a:srgbClr val="00B050"/>
                </a:solidFill>
              </a:rPr>
              <a:t>), </a:t>
            </a:r>
            <a:r>
              <a:rPr lang="en-US" sz="2400" b="1" dirty="0" err="1">
                <a:solidFill>
                  <a:srgbClr val="00B050"/>
                </a:solidFill>
              </a:rPr>
              <a:t>gde</a:t>
            </a:r>
            <a:r>
              <a:rPr lang="en-US" sz="2400" b="1" dirty="0">
                <a:solidFill>
                  <a:srgbClr val="00B050"/>
                </a:solidFill>
              </a:rPr>
              <a:t> je </a:t>
            </a:r>
            <a:r>
              <a:rPr lang="en-US" sz="2400" b="1" dirty="0" err="1">
                <a:solidFill>
                  <a:srgbClr val="00B050"/>
                </a:solidFill>
              </a:rPr>
              <a:t>produktivnost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veća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nego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kod</a:t>
            </a:r>
            <a:r>
              <a:rPr lang="en-US" sz="2400" b="1" dirty="0">
                <a:solidFill>
                  <a:srgbClr val="00B050"/>
                </a:solidFill>
              </a:rPr>
              <a:t> REL. TIG </a:t>
            </a:r>
            <a:r>
              <a:rPr lang="en-US" sz="2400" b="1" dirty="0" err="1">
                <a:solidFill>
                  <a:srgbClr val="00B050"/>
                </a:solidFill>
              </a:rPr>
              <a:t>daje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bolji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kvalitet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za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ove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debljine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953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REL je </a:t>
            </a:r>
            <a:r>
              <a:rPr lang="en-US" sz="2400" b="1" dirty="0" err="1">
                <a:solidFill>
                  <a:srgbClr val="FF0000"/>
                </a:solidFill>
              </a:rPr>
              <a:t>produktivniji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gasnog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veće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debljine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preko</a:t>
            </a:r>
            <a:r>
              <a:rPr lang="en-US" sz="2400" b="1" dirty="0">
                <a:solidFill>
                  <a:srgbClr val="FF0000"/>
                </a:solidFill>
              </a:rPr>
              <a:t> 5 mm.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Upotreba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sr-Latn-CS" sz="2400" b="1" dirty="0">
                <a:solidFill>
                  <a:srgbClr val="FF0000"/>
                </a:solidFill>
              </a:rPr>
              <a:t>gasnog zav. </a:t>
            </a:r>
            <a:r>
              <a:rPr lang="en-US" sz="2400" b="1" dirty="0" err="1">
                <a:solidFill>
                  <a:srgbClr val="FF0000"/>
                </a:solidFill>
              </a:rPr>
              <a:t>za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remontne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radove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terenu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Poželjno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zavarivanje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strane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ako</a:t>
            </a:r>
            <a:r>
              <a:rPr lang="en-US" sz="2400" b="1" dirty="0">
                <a:solidFill>
                  <a:srgbClr val="FF0000"/>
                </a:solidFill>
              </a:rPr>
              <a:t> je </a:t>
            </a:r>
            <a:r>
              <a:rPr lang="en-US" sz="2400" b="1" dirty="0" err="1">
                <a:solidFill>
                  <a:srgbClr val="FF0000"/>
                </a:solidFill>
              </a:rPr>
              <a:t>moguće</a:t>
            </a:r>
            <a:r>
              <a:rPr lang="sr-Latn-CS" sz="2400" b="1" dirty="0">
                <a:solidFill>
                  <a:srgbClr val="FF0000"/>
                </a:solidFill>
              </a:rPr>
              <a:t> zbog deformacija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47800" y="1524000"/>
            <a:ext cx="6525843" cy="3505200"/>
            <a:chOff x="1447800" y="1981200"/>
            <a:chExt cx="6525843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1447800" y="1981200"/>
              <a:ext cx="6525843" cy="3201425"/>
              <a:chOff x="1066800" y="1524000"/>
              <a:chExt cx="6525843" cy="3201425"/>
            </a:xfrm>
          </p:grpSpPr>
          <p:grpSp>
            <p:nvGrpSpPr>
              <p:cNvPr id="5" name="Group 7"/>
              <p:cNvGrpSpPr/>
              <p:nvPr/>
            </p:nvGrpSpPr>
            <p:grpSpPr>
              <a:xfrm>
                <a:off x="1219200" y="1540129"/>
                <a:ext cx="6373443" cy="3185296"/>
                <a:chOff x="1246557" y="1540129"/>
                <a:chExt cx="6373443" cy="3185296"/>
              </a:xfrm>
            </p:grpSpPr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21540000">
                  <a:off x="1246557" y="1540129"/>
                  <a:ext cx="5743604" cy="3185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6858000" y="25716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705600" y="3562290"/>
                  <a:ext cx="7620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/>
                    <a:t>mm</a:t>
                  </a:r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1066800" y="1524000"/>
                <a:ext cx="2286000" cy="2133600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4114800" y="2819400"/>
              <a:ext cx="3733800" cy="2667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6200000" flipH="1">
            <a:off x="685800" y="1828800"/>
            <a:ext cx="838200" cy="533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4724400"/>
            <a:ext cx="533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641" t="24212" r="16618" b="37501"/>
          <a:stretch/>
        </p:blipFill>
        <p:spPr>
          <a:xfrm>
            <a:off x="3124200" y="2959466"/>
            <a:ext cx="2133600" cy="24507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/>
              <a:t>Mogućnost zavarivanja materijala različitih debljina 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Protokom</a:t>
            </a:r>
            <a:r>
              <a:rPr lang="en-US" sz="2400" dirty="0"/>
              <a:t> </a:t>
            </a:r>
            <a:r>
              <a:rPr lang="en-US" sz="2400" dirty="0" err="1"/>
              <a:t>acetilena</a:t>
            </a:r>
            <a:endParaRPr lang="en-US" sz="2400" dirty="0"/>
          </a:p>
          <a:p>
            <a:pPr marL="514350" indent="-514350">
              <a:buNone/>
            </a:pPr>
            <a:r>
              <a:rPr lang="en-US" sz="2400" dirty="0"/>
              <a:t>	(</a:t>
            </a:r>
            <a:r>
              <a:rPr lang="en-US" sz="2400" dirty="0" err="1"/>
              <a:t>Utiče</a:t>
            </a:r>
            <a:r>
              <a:rPr lang="en-US" sz="2400" dirty="0"/>
              <a:t> temp. </a:t>
            </a:r>
            <a:r>
              <a:rPr lang="en-US" sz="2400" dirty="0" err="1"/>
              <a:t>topljenja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</a:p>
          <a:p>
            <a:pPr marL="514350" indent="-514350">
              <a:buNone/>
            </a:pPr>
            <a:r>
              <a:rPr lang="en-US" sz="2400" dirty="0"/>
              <a:t>	</a:t>
            </a:r>
            <a:r>
              <a:rPr lang="en-US" sz="2400" dirty="0" err="1"/>
              <a:t>topl.provodljivost</a:t>
            </a:r>
            <a:r>
              <a:rPr lang="en-US" sz="2400" dirty="0"/>
              <a:t> )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dirty="0" err="1"/>
              <a:t>Uglom</a:t>
            </a:r>
            <a:r>
              <a:rPr lang="en-US" sz="2400" dirty="0"/>
              <a:t> </a:t>
            </a:r>
            <a:r>
              <a:rPr lang="en-US" sz="2400" dirty="0" err="1"/>
              <a:t>gorionika</a:t>
            </a:r>
            <a:r>
              <a:rPr lang="en-US" sz="2400" dirty="0"/>
              <a:t> -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</a:p>
          <a:p>
            <a:pPr marL="514350" indent="-514350">
              <a:buNone/>
            </a:pPr>
            <a:r>
              <a:rPr lang="en-US" sz="2400" dirty="0"/>
              <a:t>	</a:t>
            </a:r>
            <a:r>
              <a:rPr lang="en-US" sz="2400" dirty="0" err="1"/>
              <a:t>ugao</a:t>
            </a:r>
            <a:r>
              <a:rPr lang="en-US" sz="2400" dirty="0"/>
              <a:t> </a:t>
            </a:r>
            <a:r>
              <a:rPr lang="en-US" sz="2400" dirty="0" err="1"/>
              <a:t>veći</a:t>
            </a:r>
            <a:r>
              <a:rPr lang="en-US" sz="2400" dirty="0"/>
              <a:t>, </a:t>
            </a:r>
            <a:r>
              <a:rPr lang="en-US" sz="2400" dirty="0" err="1"/>
              <a:t>uvar</a:t>
            </a:r>
            <a:r>
              <a:rPr lang="en-US" sz="2400" dirty="0"/>
              <a:t> je </a:t>
            </a:r>
            <a:r>
              <a:rPr lang="en-US" sz="2400" dirty="0" err="1"/>
              <a:t>veći</a:t>
            </a:r>
            <a:r>
              <a:rPr lang="en-US" sz="2400" dirty="0"/>
              <a:t> </a:t>
            </a:r>
          </a:p>
          <a:p>
            <a:pPr marL="514350" indent="-514350">
              <a:buNone/>
            </a:pPr>
            <a:r>
              <a:rPr lang="en-US" sz="2400" dirty="0"/>
              <a:t>	a </a:t>
            </a:r>
            <a:r>
              <a:rPr lang="en-US" sz="2400" dirty="0" err="1"/>
              <a:t>zagrejana</a:t>
            </a:r>
            <a:r>
              <a:rPr lang="en-US" sz="2400" dirty="0"/>
              <a:t> </a:t>
            </a:r>
            <a:r>
              <a:rPr lang="en-US" sz="2400" dirty="0" err="1"/>
              <a:t>površina</a:t>
            </a:r>
            <a:r>
              <a:rPr lang="en-US" sz="2400" dirty="0"/>
              <a:t> </a:t>
            </a:r>
          </a:p>
          <a:p>
            <a:pPr marL="514350" indent="-514350">
              <a:buNone/>
            </a:pPr>
            <a:r>
              <a:rPr lang="en-US" sz="2400" dirty="0"/>
              <a:t>	</a:t>
            </a:r>
            <a:r>
              <a:rPr lang="en-US" sz="2400" dirty="0" err="1"/>
              <a:t>manja</a:t>
            </a:r>
            <a:r>
              <a:rPr lang="en-US" sz="2400" dirty="0"/>
              <a:t> </a:t>
            </a:r>
          </a:p>
          <a:p>
            <a:pPr marL="514350" indent="-514350">
              <a:buNone/>
            </a:pPr>
            <a:r>
              <a:rPr lang="en-US" sz="2400" dirty="0"/>
              <a:t>	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obrnuto</a:t>
            </a:r>
            <a:r>
              <a:rPr lang="en-US" sz="2400" dirty="0"/>
              <a:t>: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sr-Latn-CS" sz="2400" dirty="0"/>
          </a:p>
          <a:p>
            <a:pPr marL="457200" indent="-457200">
              <a:buAutoNum type="arabicPeriod" startAt="3"/>
            </a:pPr>
            <a:r>
              <a:rPr lang="sr-Latn-CS" sz="2400" dirty="0"/>
              <a:t>Veličinom otvora gorionika</a:t>
            </a:r>
            <a:r>
              <a:rPr lang="en-US" sz="2400" dirty="0"/>
              <a:t> –</a:t>
            </a:r>
            <a:r>
              <a:rPr lang="sr-Latn-CS" sz="2400" dirty="0"/>
              <a:t> </a:t>
            </a:r>
            <a:r>
              <a:rPr lang="en-US" sz="2400" dirty="0" err="1"/>
              <a:t>gorionici</a:t>
            </a:r>
            <a:r>
              <a:rPr lang="en-US" sz="2400" dirty="0"/>
              <a:t> </a:t>
            </a:r>
            <a:r>
              <a:rPr lang="sr-Latn-CS" sz="2400" dirty="0"/>
              <a:t>se obeležavaju brojevima 1-8, za zavarivanje limova od 0,5-1 mm sve do 20-30 mm</a:t>
            </a:r>
            <a:endParaRPr lang="en-US" sz="2400" dirty="0"/>
          </a:p>
          <a:p>
            <a:pPr marL="457200" indent="-457200">
              <a:buAutoNum type="arabicPeriod" startAt="3"/>
            </a:pPr>
            <a:r>
              <a:rPr lang="en-US" sz="2400" dirty="0" err="1"/>
              <a:t>Tehnikom</a:t>
            </a:r>
            <a:r>
              <a:rPr lang="en-US" sz="2400" dirty="0"/>
              <a:t> (</a:t>
            </a:r>
            <a:r>
              <a:rPr lang="en-US" sz="2400" dirty="0" err="1"/>
              <a:t>unapred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unazad</a:t>
            </a:r>
            <a:r>
              <a:rPr lang="en-US" sz="2400" dirty="0"/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003" y="3048000"/>
            <a:ext cx="3810000" cy="19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86200" y="1219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40000">
            <a:off x="3770995" y="865539"/>
            <a:ext cx="5278562" cy="213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9906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578</Words>
  <Application>Microsoft Office PowerPoint</Application>
  <PresentationFormat>On-screen Show (4:3)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GASNO ZAVARIVANJE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58</cp:revision>
  <dcterms:created xsi:type="dcterms:W3CDTF">2014-04-03T10:39:19Z</dcterms:created>
  <dcterms:modified xsi:type="dcterms:W3CDTF">2016-03-04T14:07:45Z</dcterms:modified>
</cp:coreProperties>
</file>